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157CBE-846F-4B4A-BD01-D4CF2B60E008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50665-0DF9-47F8-8440-103753C33733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46189B-56B8-4E99-B542-8AC5D89BD39F}" type="slidenum">
              <a:rPr lang="nl-NL"/>
              <a:pPr/>
              <a:t>8</a:t>
            </a:fld>
            <a:endParaRPr lang="nl-NL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9DFD-8FEC-4E5A-8D38-1FA7786C0455}" type="datetime1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391E-DC5F-4F84-8395-0B1FCDF8903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ECE6-3296-46EF-9C5D-B63EC07E1B33}" type="datetime1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391E-DC5F-4F84-8395-0B1FCDF8903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DF83A-721B-48F0-A233-20E46ED97C1F}" type="datetime1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391E-DC5F-4F84-8395-0B1FCDF8903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69944-6E0B-4327-A298-24D18AC33B1A}" type="datetime1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391E-DC5F-4F84-8395-0B1FCDF8903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B01E-2BFD-4F05-9618-95664F59D2BB}" type="datetime1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391E-DC5F-4F84-8395-0B1FCDF8903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ADC3-3C1A-4ECD-9A71-EEC820A44EE8}" type="datetime1">
              <a:rPr lang="nl-NL" smtClean="0"/>
              <a:t>16-12-2014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391E-DC5F-4F84-8395-0B1FCDF8903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B1ACF-7F6C-45F0-9E2D-4B42A3773232}" type="datetime1">
              <a:rPr lang="nl-NL" smtClean="0"/>
              <a:t>16-12-2014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391E-DC5F-4F84-8395-0B1FCDF8903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83BF-8D30-45BE-AD2C-1A8E817CF628}" type="datetime1">
              <a:rPr lang="nl-NL" smtClean="0"/>
              <a:t>16-12-2014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391E-DC5F-4F84-8395-0B1FCDF8903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9781-1773-4EBB-A113-0BDF5F04445A}" type="datetime1">
              <a:rPr lang="nl-NL" smtClean="0"/>
              <a:t>16-12-2014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391E-DC5F-4F84-8395-0B1FCDF8903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5B09-344C-4B94-862C-B414B5E3D1C0}" type="datetime1">
              <a:rPr lang="nl-NL" smtClean="0"/>
              <a:t>16-12-2014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391E-DC5F-4F84-8395-0B1FCDF8903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3330-25F9-4DBA-91B0-5B92D666EE0F}" type="datetime1">
              <a:rPr lang="nl-NL" smtClean="0"/>
              <a:t>16-12-2014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391E-DC5F-4F84-8395-0B1FCDF8903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373A7-609D-4A12-910C-AD18CBCBB429}" type="datetime1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0391E-DC5F-4F84-8395-0B1FCDF8903F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0voorbiologie.nl/index.php?cat=9&amp;id=1361&amp;par=1380&amp;sub=1381" TargetMode="External"/><Relationship Id="rId2" Type="http://schemas.openxmlformats.org/officeDocument/2006/relationships/hyperlink" Target="http://www.10voorbiologie.nl/index.php?cat=9&amp;id=1361&amp;par=1383&amp;sub=138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www.10voorbiologie.nl/index.php?cat=9&amp;id=1361&amp;par=1380&amp;sub=1382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10voorbiologie.nl/index.php?cat=9&amp;id=945&amp;par=94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0voorbiologie.nl/index.php?cat=9&amp;id=945&amp;par=946&amp;sub=947" TargetMode="External"/><Relationship Id="rId2" Type="http://schemas.openxmlformats.org/officeDocument/2006/relationships/hyperlink" Target="http://www.10voorbiologie.nl/index.php?cat=9&amp;id=1490&amp;par=1545&amp;sub=154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ioplek.org/animaties/celtotaal/bacteriofaagx.html" TargetMode="External"/><Relationship Id="rId5" Type="http://schemas.openxmlformats.org/officeDocument/2006/relationships/hyperlink" Target="http://www.bioplek.org/animaties/celtotaal/bacteriofaag.html" TargetMode="External"/><Relationship Id="rId4" Type="http://schemas.openxmlformats.org/officeDocument/2006/relationships/hyperlink" Target="http://www.10voorbiologie.nl/index.php?cat=9&amp;id=1397&amp;par=1407&amp;sub=141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B. </a:t>
            </a:r>
            <a:r>
              <a:rPr lang="en-US" sz="3200" b="1" dirty="0" err="1" smtClean="0"/>
              <a:t>Stof</a:t>
            </a:r>
            <a:r>
              <a:rPr lang="en-US" sz="3200" b="1" dirty="0" smtClean="0"/>
              <a:t> 2 </a:t>
            </a:r>
            <a:r>
              <a:rPr lang="en-US" sz="3200" b="1" dirty="0" err="1" smtClean="0"/>
              <a:t>Prokaryoten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B. </a:t>
            </a:r>
            <a:r>
              <a:rPr lang="en-US" sz="3200" b="1" dirty="0" err="1" smtClean="0"/>
              <a:t>Stof</a:t>
            </a:r>
            <a:r>
              <a:rPr lang="en-US" sz="3200" b="1" dirty="0" smtClean="0"/>
              <a:t> 3 </a:t>
            </a:r>
            <a:r>
              <a:rPr lang="en-US" sz="3200" b="1" dirty="0" err="1" smtClean="0"/>
              <a:t>Eukaryoten</a:t>
            </a:r>
            <a:endParaRPr lang="nl-NL" sz="3200" dirty="0"/>
          </a:p>
        </p:txBody>
      </p:sp>
      <p:pic>
        <p:nvPicPr>
          <p:cNvPr id="5" name="Picture 4" descr="mushroom-coral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196752"/>
            <a:ext cx="5715000" cy="4286250"/>
          </a:xfrm>
          <a:prstGeom prst="rect">
            <a:avLst/>
          </a:prstGeom>
          <a:noFill/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1A5C-F98E-45AB-B24B-A3446B7B18BE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07D2D-79CF-48C1-89AB-CE2A0ECF530D}" type="datetime1">
              <a:rPr lang="nl-NL" smtClean="0"/>
              <a:t>16-12-2014</a:t>
            </a:fld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nl-NL" sz="3200" b="1" dirty="0" smtClean="0"/>
              <a:t>Bacteriën (bacillen)  1</a:t>
            </a:r>
            <a:br>
              <a:rPr lang="nl-NL" sz="3200" b="1" dirty="0" smtClean="0"/>
            </a:br>
            <a:r>
              <a:rPr lang="nl-NL" sz="3200" b="1" dirty="0" smtClean="0"/>
              <a:t>Pathogene bacteriën (ziekteverwekkend)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sz="2200" dirty="0" smtClean="0"/>
              <a:t>Bacteriën </a:t>
            </a:r>
            <a:r>
              <a:rPr lang="nl-NL" sz="2200" dirty="0" smtClean="0"/>
              <a:t>zijn de meest talrijke organismen op aarde, met ook nog eens de </a:t>
            </a:r>
            <a:endParaRPr lang="nl-NL" sz="2200" dirty="0" smtClean="0"/>
          </a:p>
          <a:p>
            <a:pPr>
              <a:buNone/>
            </a:pPr>
            <a:r>
              <a:rPr lang="nl-NL" sz="2200" dirty="0" smtClean="0"/>
              <a:t>meeste </a:t>
            </a:r>
            <a:r>
              <a:rPr lang="nl-NL" sz="2200" dirty="0" smtClean="0"/>
              <a:t>variatie in hun levenswijze. </a:t>
            </a:r>
            <a:endParaRPr lang="nl-NL" sz="2200" dirty="0" smtClean="0"/>
          </a:p>
          <a:p>
            <a:pPr>
              <a:buNone/>
            </a:pPr>
            <a:r>
              <a:rPr lang="nl-NL" sz="2200" dirty="0" smtClean="0"/>
              <a:t>De </a:t>
            </a:r>
            <a:r>
              <a:rPr lang="nl-NL" sz="2200" b="1" dirty="0" smtClean="0"/>
              <a:t>meeste soorten zijn </a:t>
            </a:r>
            <a:r>
              <a:rPr lang="nl-NL" sz="2200" b="1" dirty="0" err="1" smtClean="0"/>
              <a:t>heterotroof</a:t>
            </a:r>
            <a:r>
              <a:rPr lang="nl-NL" sz="2200" dirty="0" smtClean="0"/>
              <a:t> (ze voeden zich met </a:t>
            </a:r>
            <a:r>
              <a:rPr lang="nl-NL" sz="2200" b="1" dirty="0" smtClean="0"/>
              <a:t>organische stoffen</a:t>
            </a:r>
            <a:r>
              <a:rPr lang="nl-NL" sz="2200" dirty="0" smtClean="0"/>
              <a:t>).</a:t>
            </a:r>
          </a:p>
          <a:p>
            <a:pPr>
              <a:buNone/>
            </a:pPr>
            <a:r>
              <a:rPr lang="nl-NL" sz="2200" dirty="0" smtClean="0"/>
              <a:t>Sommige </a:t>
            </a:r>
            <a:r>
              <a:rPr lang="nl-NL" sz="2200" dirty="0" smtClean="0"/>
              <a:t>soorten zijn </a:t>
            </a:r>
            <a:r>
              <a:rPr lang="nl-NL" sz="2200" dirty="0" err="1" smtClean="0">
                <a:hlinkClick r:id="rId2"/>
              </a:rPr>
              <a:t>autotroof</a:t>
            </a:r>
            <a:r>
              <a:rPr lang="nl-NL" sz="2200" dirty="0" smtClean="0"/>
              <a:t>: ze kunnen zelf hun organische opbouwen </a:t>
            </a:r>
            <a:r>
              <a:rPr lang="nl-NL" sz="2200" dirty="0" smtClean="0"/>
              <a:t>– </a:t>
            </a:r>
          </a:p>
          <a:p>
            <a:pPr>
              <a:buNone/>
            </a:pPr>
            <a:r>
              <a:rPr lang="nl-NL" sz="2200" dirty="0" smtClean="0"/>
              <a:t>soms </a:t>
            </a:r>
            <a:r>
              <a:rPr lang="nl-NL" sz="2200" dirty="0" smtClean="0"/>
              <a:t>met </a:t>
            </a:r>
            <a:r>
              <a:rPr lang="nl-NL" sz="2200" dirty="0" smtClean="0">
                <a:hlinkClick r:id="rId3"/>
              </a:rPr>
              <a:t>lichtenergie</a:t>
            </a:r>
            <a:r>
              <a:rPr lang="nl-NL" sz="2200" dirty="0" smtClean="0"/>
              <a:t>, zoals planten dat ook doen, andere soorten </a:t>
            </a:r>
            <a:r>
              <a:rPr lang="nl-NL" sz="2200" b="1" dirty="0" smtClean="0"/>
              <a:t>gebruiken </a:t>
            </a:r>
            <a:endParaRPr lang="nl-NL" sz="2200" b="1" dirty="0" smtClean="0"/>
          </a:p>
          <a:p>
            <a:pPr>
              <a:buNone/>
            </a:pPr>
            <a:r>
              <a:rPr lang="nl-NL" sz="2200" b="1" dirty="0" smtClean="0"/>
              <a:t>energie </a:t>
            </a:r>
            <a:r>
              <a:rPr lang="nl-NL" sz="2200" b="1" dirty="0" smtClean="0"/>
              <a:t>uit </a:t>
            </a:r>
            <a:r>
              <a:rPr lang="nl-NL" sz="2200" dirty="0" smtClean="0">
                <a:hlinkClick r:id="rId4"/>
              </a:rPr>
              <a:t>chemische reacties</a:t>
            </a:r>
            <a:r>
              <a:rPr lang="nl-NL" sz="2200" dirty="0" smtClean="0"/>
              <a:t>.</a:t>
            </a:r>
          </a:p>
          <a:p>
            <a:pPr>
              <a:buNone/>
            </a:pPr>
            <a:r>
              <a:rPr lang="en-US" sz="2200" dirty="0" err="1" smtClean="0"/>
              <a:t>Bij</a:t>
            </a:r>
            <a:r>
              <a:rPr lang="en-US" sz="2200" dirty="0" smtClean="0"/>
              <a:t> </a:t>
            </a:r>
            <a:r>
              <a:rPr lang="en-US" sz="2200" dirty="0" err="1" smtClean="0"/>
              <a:t>veel</a:t>
            </a:r>
            <a:r>
              <a:rPr lang="en-US" sz="2200" dirty="0" smtClean="0"/>
              <a:t> </a:t>
            </a:r>
            <a:r>
              <a:rPr lang="en-US" sz="2200" dirty="0" err="1" smtClean="0"/>
              <a:t>soorten</a:t>
            </a:r>
            <a:r>
              <a:rPr lang="en-US" sz="2200" dirty="0" smtClean="0"/>
              <a:t> </a:t>
            </a:r>
            <a:r>
              <a:rPr lang="en-US" sz="2200" dirty="0" err="1" smtClean="0"/>
              <a:t>bacteriën</a:t>
            </a:r>
            <a:r>
              <a:rPr lang="en-US" sz="2200" dirty="0" smtClean="0"/>
              <a:t>: </a:t>
            </a:r>
            <a:r>
              <a:rPr lang="en-US" sz="2200" dirty="0" err="1" smtClean="0"/>
              <a:t>Eén</a:t>
            </a:r>
            <a:r>
              <a:rPr lang="en-US" sz="2200" dirty="0" smtClean="0"/>
              <a:t> </a:t>
            </a:r>
            <a:r>
              <a:rPr lang="en-US" sz="2200" dirty="0" err="1" smtClean="0"/>
              <a:t>kringvormig</a:t>
            </a:r>
            <a:r>
              <a:rPr lang="en-US" sz="2200" dirty="0" smtClean="0"/>
              <a:t> </a:t>
            </a:r>
            <a:r>
              <a:rPr lang="en-US" sz="2200" dirty="0" err="1" smtClean="0"/>
              <a:t>erfelijk</a:t>
            </a:r>
            <a:r>
              <a:rPr lang="en-US" sz="2200" dirty="0" smtClean="0"/>
              <a:t> </a:t>
            </a:r>
            <a:r>
              <a:rPr lang="en-US" sz="2200" dirty="0" err="1" smtClean="0"/>
              <a:t>materiaal</a:t>
            </a:r>
            <a:endParaRPr lang="en-US" sz="2200" dirty="0" smtClean="0"/>
          </a:p>
          <a:p>
            <a:pPr>
              <a:buNone/>
            </a:pPr>
            <a:r>
              <a:rPr lang="en-US" sz="2200" dirty="0" err="1" smtClean="0"/>
              <a:t>Plasmiden</a:t>
            </a:r>
            <a:r>
              <a:rPr lang="en-US" sz="2200" dirty="0" smtClean="0"/>
              <a:t> </a:t>
            </a:r>
            <a:r>
              <a:rPr lang="en-US" sz="2200" dirty="0" err="1" smtClean="0"/>
              <a:t>bij</a:t>
            </a:r>
            <a:r>
              <a:rPr lang="en-US" sz="2200" dirty="0" smtClean="0"/>
              <a:t> </a:t>
            </a:r>
            <a:r>
              <a:rPr lang="en-US" sz="2200" dirty="0" err="1" smtClean="0"/>
              <a:t>veel</a:t>
            </a:r>
            <a:r>
              <a:rPr lang="en-US" sz="2200" dirty="0" smtClean="0"/>
              <a:t> </a:t>
            </a:r>
            <a:r>
              <a:rPr lang="en-US" sz="2200" dirty="0" err="1" smtClean="0"/>
              <a:t>bacteriën</a:t>
            </a:r>
            <a:r>
              <a:rPr lang="en-US" sz="2200" dirty="0" smtClean="0"/>
              <a:t>: = </a:t>
            </a:r>
            <a:r>
              <a:rPr lang="en-US" sz="2200" dirty="0" err="1" smtClean="0"/>
              <a:t>kleinere</a:t>
            </a:r>
            <a:r>
              <a:rPr lang="en-US" sz="2200" dirty="0" smtClean="0"/>
              <a:t> </a:t>
            </a:r>
            <a:r>
              <a:rPr lang="en-US" sz="2200" dirty="0" err="1" smtClean="0"/>
              <a:t>kringvormig</a:t>
            </a:r>
            <a:r>
              <a:rPr lang="en-US" sz="2200" dirty="0" err="1" smtClean="0"/>
              <a:t>e</a:t>
            </a:r>
            <a:r>
              <a:rPr lang="en-US" sz="2200" dirty="0" smtClean="0"/>
              <a:t> </a:t>
            </a:r>
          </a:p>
          <a:p>
            <a:pPr>
              <a:buNone/>
            </a:pPr>
            <a:r>
              <a:rPr lang="en-US" sz="2200" dirty="0" err="1" smtClean="0"/>
              <a:t>chromosomen</a:t>
            </a:r>
            <a:endParaRPr lang="nl-NL" sz="2200" dirty="0" smtClean="0"/>
          </a:p>
          <a:p>
            <a:pPr>
              <a:buNone/>
            </a:pPr>
            <a:endParaRPr lang="nl-NL" sz="1800" i="1" dirty="0" smtClean="0"/>
          </a:p>
          <a:p>
            <a:pPr>
              <a:buNone/>
            </a:pPr>
            <a:endParaRPr lang="nl-NL" sz="1800" i="1" dirty="0" smtClean="0"/>
          </a:p>
          <a:p>
            <a:pPr>
              <a:buNone/>
            </a:pPr>
            <a:r>
              <a:rPr lang="nl-NL" sz="1800" i="1" dirty="0" smtClean="0"/>
              <a:t>De </a:t>
            </a:r>
            <a:r>
              <a:rPr lang="nl-NL" sz="1800" i="1" dirty="0" smtClean="0"/>
              <a:t>3 meest voorkomende </a:t>
            </a:r>
          </a:p>
          <a:p>
            <a:pPr>
              <a:buNone/>
            </a:pPr>
            <a:r>
              <a:rPr lang="nl-NL" sz="1800" i="1" dirty="0" smtClean="0"/>
              <a:t>bacterievormen: </a:t>
            </a:r>
          </a:p>
          <a:p>
            <a:pPr>
              <a:buNone/>
            </a:pPr>
            <a:r>
              <a:rPr lang="nl-NL" sz="1800" i="1" dirty="0" smtClean="0"/>
              <a:t>a = </a:t>
            </a:r>
            <a:r>
              <a:rPr lang="nl-NL" sz="1800" i="1" dirty="0" err="1" smtClean="0"/>
              <a:t>Coccen</a:t>
            </a:r>
            <a:r>
              <a:rPr lang="nl-NL" sz="1800" i="1" dirty="0" smtClean="0"/>
              <a:t> (bolvormig);</a:t>
            </a:r>
          </a:p>
          <a:p>
            <a:pPr>
              <a:buNone/>
            </a:pPr>
            <a:r>
              <a:rPr lang="nl-NL" sz="1800" i="1" dirty="0" smtClean="0"/>
              <a:t>b = </a:t>
            </a:r>
            <a:r>
              <a:rPr lang="nl-NL" sz="1800" i="1" dirty="0" err="1" smtClean="0"/>
              <a:t>Bacilli</a:t>
            </a:r>
            <a:r>
              <a:rPr lang="nl-NL" sz="1800" i="1" dirty="0" smtClean="0"/>
              <a:t> (staafjes);</a:t>
            </a:r>
          </a:p>
          <a:p>
            <a:pPr>
              <a:buNone/>
            </a:pPr>
            <a:r>
              <a:rPr lang="nl-NL" sz="1800" i="1" dirty="0" smtClean="0"/>
              <a:t>c = Spirocheten (spiraalvormig)</a:t>
            </a:r>
            <a:endParaRPr lang="nl-NL" sz="1800" dirty="0"/>
          </a:p>
        </p:txBody>
      </p:sp>
      <p:pic>
        <p:nvPicPr>
          <p:cNvPr id="5" name="Afbeelding 4" descr="bacteriën 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95936" y="4149080"/>
            <a:ext cx="4739680" cy="2354041"/>
          </a:xfrm>
          <a:prstGeom prst="rect">
            <a:avLst/>
          </a:prstGeom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1A5C-F98E-45AB-B24B-A3446B7B18BE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976C-881F-4987-A1B0-56D4374E9B0F}" type="datetime1">
              <a:rPr lang="nl-NL" smtClean="0"/>
              <a:t>16-12-2014</a:t>
            </a:fld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Bacteriën</a:t>
            </a:r>
            <a:r>
              <a:rPr lang="en-US" sz="3200" b="1" dirty="0" smtClean="0"/>
              <a:t>  2</a:t>
            </a:r>
            <a:endParaRPr lang="nl-NL" sz="32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Meeste</a:t>
            </a:r>
            <a:r>
              <a:rPr lang="en-US" sz="2400" dirty="0" smtClean="0"/>
              <a:t> </a:t>
            </a:r>
            <a:r>
              <a:rPr lang="en-US" sz="2400" dirty="0" err="1" smtClean="0"/>
              <a:t>soorten</a:t>
            </a:r>
            <a:r>
              <a:rPr lang="en-US" sz="2400" dirty="0" smtClean="0"/>
              <a:t> </a:t>
            </a:r>
            <a:r>
              <a:rPr lang="en-US" sz="2400" dirty="0" err="1" smtClean="0"/>
              <a:t>bacteriën</a:t>
            </a:r>
            <a:r>
              <a:rPr lang="en-US" sz="2400" dirty="0" smtClean="0"/>
              <a:t> </a:t>
            </a:r>
            <a:r>
              <a:rPr lang="en-US" sz="2400" dirty="0" err="1" smtClean="0"/>
              <a:t>bezitten</a:t>
            </a:r>
            <a:r>
              <a:rPr lang="en-US" sz="2400" dirty="0" smtClean="0"/>
              <a:t> </a:t>
            </a:r>
            <a:r>
              <a:rPr lang="en-US" sz="2400" dirty="0" err="1" smtClean="0"/>
              <a:t>géén</a:t>
            </a:r>
            <a:r>
              <a:rPr lang="en-US" sz="2400" dirty="0" smtClean="0"/>
              <a:t> </a:t>
            </a:r>
            <a:r>
              <a:rPr lang="en-US" sz="2400" dirty="0" err="1" smtClean="0"/>
              <a:t>chlorophyl</a:t>
            </a:r>
            <a:endParaRPr lang="en-US" sz="2400" dirty="0" smtClean="0"/>
          </a:p>
          <a:p>
            <a:r>
              <a:rPr lang="en-US" sz="2400" dirty="0" err="1" smtClean="0"/>
              <a:t>Ze</a:t>
            </a:r>
            <a:r>
              <a:rPr lang="en-US" sz="2400" dirty="0" smtClean="0"/>
              <a:t> </a:t>
            </a:r>
            <a:r>
              <a:rPr lang="en-US" sz="2400" dirty="0" err="1" smtClean="0"/>
              <a:t>voeden</a:t>
            </a:r>
            <a:r>
              <a:rPr lang="en-US" sz="2400" dirty="0" smtClean="0"/>
              <a:t> </a:t>
            </a:r>
            <a:r>
              <a:rPr lang="en-US" sz="2400" dirty="0" err="1" smtClean="0"/>
              <a:t>zich</a:t>
            </a:r>
            <a:r>
              <a:rPr lang="en-US" sz="2400" dirty="0" smtClean="0"/>
              <a:t> met (</a:t>
            </a:r>
            <a:r>
              <a:rPr lang="en-US" sz="2400" dirty="0" err="1" smtClean="0"/>
              <a:t>dode</a:t>
            </a:r>
            <a:r>
              <a:rPr lang="en-US" sz="2400" dirty="0" smtClean="0"/>
              <a:t>) </a:t>
            </a:r>
            <a:r>
              <a:rPr lang="en-US" sz="2400" dirty="0" err="1" smtClean="0"/>
              <a:t>resten</a:t>
            </a:r>
            <a:r>
              <a:rPr lang="en-US" sz="2400" dirty="0" smtClean="0"/>
              <a:t> van </a:t>
            </a:r>
            <a:r>
              <a:rPr lang="en-US" sz="2400" dirty="0" err="1" smtClean="0"/>
              <a:t>organismen</a:t>
            </a:r>
            <a:endParaRPr lang="en-US" sz="2400" dirty="0" smtClean="0"/>
          </a:p>
          <a:p>
            <a:r>
              <a:rPr lang="en-US" sz="2400" dirty="0" err="1" smtClean="0"/>
              <a:t>Daarbij</a:t>
            </a:r>
            <a:r>
              <a:rPr lang="en-US" sz="2400" dirty="0" smtClean="0"/>
              <a:t> </a:t>
            </a:r>
            <a:r>
              <a:rPr lang="en-US" sz="2400" dirty="0" err="1" smtClean="0"/>
              <a:t>worden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organische</a:t>
            </a:r>
            <a:r>
              <a:rPr lang="en-US" sz="2400" dirty="0" smtClean="0"/>
              <a:t> </a:t>
            </a:r>
            <a:r>
              <a:rPr lang="en-US" sz="2400" dirty="0" err="1" smtClean="0"/>
              <a:t>stoffen</a:t>
            </a:r>
            <a:r>
              <a:rPr lang="en-US" sz="2400" dirty="0" smtClean="0"/>
              <a:t> </a:t>
            </a:r>
            <a:r>
              <a:rPr lang="en-US" sz="2400" dirty="0" err="1" smtClean="0"/>
              <a:t>omgezet</a:t>
            </a:r>
            <a:r>
              <a:rPr lang="en-US" sz="2400" dirty="0" smtClean="0"/>
              <a:t> in </a:t>
            </a:r>
            <a:r>
              <a:rPr lang="en-US" sz="2400" dirty="0" err="1" smtClean="0"/>
              <a:t>anorganische</a:t>
            </a:r>
            <a:r>
              <a:rPr lang="en-US" sz="2400" dirty="0" smtClean="0"/>
              <a:t> </a:t>
            </a:r>
            <a:r>
              <a:rPr lang="en-US" sz="2400" dirty="0" err="1" smtClean="0"/>
              <a:t>stoffen</a:t>
            </a:r>
            <a:endParaRPr lang="en-US" sz="2400" dirty="0" smtClean="0"/>
          </a:p>
          <a:p>
            <a:r>
              <a:rPr lang="en-US" sz="2400" dirty="0" err="1" smtClean="0"/>
              <a:t>Voedsel</a:t>
            </a:r>
            <a:r>
              <a:rPr lang="en-US" sz="2400" dirty="0" smtClean="0"/>
              <a:t> </a:t>
            </a:r>
            <a:r>
              <a:rPr lang="en-US" sz="2400" dirty="0" err="1" smtClean="0"/>
              <a:t>kan</a:t>
            </a:r>
            <a:r>
              <a:rPr lang="en-US" sz="2400" dirty="0" smtClean="0"/>
              <a:t> </a:t>
            </a:r>
            <a:r>
              <a:rPr lang="en-US" sz="2400" dirty="0" err="1" smtClean="0"/>
              <a:t>bederven</a:t>
            </a:r>
            <a:r>
              <a:rPr lang="en-US" sz="2400" dirty="0" smtClean="0"/>
              <a:t> door </a:t>
            </a:r>
            <a:r>
              <a:rPr lang="en-US" sz="2400" dirty="0" err="1" smtClean="0"/>
              <a:t>bacteriën</a:t>
            </a:r>
            <a:endParaRPr lang="en-US" sz="2400" dirty="0" smtClean="0"/>
          </a:p>
          <a:p>
            <a:r>
              <a:rPr lang="en-US" sz="2400" dirty="0" smtClean="0"/>
              <a:t>LET OP:  </a:t>
            </a:r>
            <a:r>
              <a:rPr lang="en-US" sz="2400" b="1" dirty="0" smtClean="0"/>
              <a:t>CYANOBACTERIËN</a:t>
            </a:r>
          </a:p>
          <a:p>
            <a:r>
              <a:rPr lang="en-US" sz="2400" dirty="0" err="1" smtClean="0"/>
              <a:t>Deze</a:t>
            </a:r>
            <a:r>
              <a:rPr lang="en-US" sz="2400" dirty="0" smtClean="0"/>
              <a:t> </a:t>
            </a:r>
            <a:r>
              <a:rPr lang="en-US" sz="2400" b="1" dirty="0" err="1" smtClean="0"/>
              <a:t>bevatten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chlorofyl</a:t>
            </a:r>
            <a:r>
              <a:rPr lang="en-US" sz="2400" b="1" dirty="0" smtClean="0"/>
              <a:t> en </a:t>
            </a:r>
            <a:r>
              <a:rPr lang="en-US" sz="2400" b="1" dirty="0" err="1" smtClean="0"/>
              <a:t>blauwe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pigmenten</a:t>
            </a:r>
            <a:r>
              <a:rPr lang="en-US" sz="2400" b="1" dirty="0" smtClean="0"/>
              <a:t> DUS FOTOSYNTHESE</a:t>
            </a:r>
          </a:p>
          <a:p>
            <a:r>
              <a:rPr lang="en-US" sz="2400" dirty="0" err="1" smtClean="0"/>
              <a:t>Komen</a:t>
            </a:r>
            <a:r>
              <a:rPr lang="en-US" sz="2400" dirty="0" smtClean="0"/>
              <a:t> </a:t>
            </a:r>
            <a:r>
              <a:rPr lang="en-US" sz="2400" dirty="0" err="1" smtClean="0"/>
              <a:t>voor</a:t>
            </a:r>
            <a:r>
              <a:rPr lang="en-US" sz="2400" dirty="0" smtClean="0"/>
              <a:t> in water en op </a:t>
            </a:r>
            <a:r>
              <a:rPr lang="en-US" sz="2400" dirty="0" err="1" smtClean="0"/>
              <a:t>stranden</a:t>
            </a:r>
            <a:endParaRPr lang="en-US" sz="2400" dirty="0" smtClean="0"/>
          </a:p>
          <a:p>
            <a:r>
              <a:rPr lang="en-US" sz="2400" dirty="0" err="1" smtClean="0"/>
              <a:t>Soms</a:t>
            </a:r>
            <a:r>
              <a:rPr lang="en-US" sz="2400" dirty="0" smtClean="0"/>
              <a:t> </a:t>
            </a:r>
            <a:r>
              <a:rPr lang="en-US" sz="2400" dirty="0" err="1" smtClean="0"/>
              <a:t>komen</a:t>
            </a:r>
            <a:r>
              <a:rPr lang="en-US" sz="2400" dirty="0" smtClean="0"/>
              <a:t> </a:t>
            </a:r>
            <a:r>
              <a:rPr lang="en-US" sz="2400" dirty="0" err="1" smtClean="0"/>
              <a:t>ze</a:t>
            </a:r>
            <a:r>
              <a:rPr lang="en-US" sz="2400" dirty="0" smtClean="0"/>
              <a:t> in </a:t>
            </a:r>
            <a:r>
              <a:rPr lang="en-US" sz="2400" dirty="0" err="1" smtClean="0"/>
              <a:t>grote</a:t>
            </a:r>
            <a:r>
              <a:rPr lang="en-US" sz="2400" dirty="0" smtClean="0"/>
              <a:t> </a:t>
            </a:r>
            <a:r>
              <a:rPr lang="en-US" sz="2400" dirty="0" err="1" smtClean="0"/>
              <a:t>hoeveelheden</a:t>
            </a:r>
            <a:r>
              <a:rPr lang="en-US" sz="2400" dirty="0" smtClean="0"/>
              <a:t> </a:t>
            </a:r>
            <a:r>
              <a:rPr lang="en-US" sz="2400" dirty="0" err="1" smtClean="0"/>
              <a:t>voor</a:t>
            </a:r>
            <a:r>
              <a:rPr lang="en-US" sz="2400" dirty="0" smtClean="0"/>
              <a:t>: water </a:t>
            </a:r>
            <a:r>
              <a:rPr lang="en-US" sz="2400" dirty="0" err="1" smtClean="0"/>
              <a:t>krijgt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blauwgroene</a:t>
            </a:r>
            <a:r>
              <a:rPr lang="en-US" sz="2400" dirty="0" smtClean="0"/>
              <a:t> </a:t>
            </a:r>
            <a:r>
              <a:rPr lang="en-US" sz="2400" dirty="0" err="1" smtClean="0"/>
              <a:t>kleur</a:t>
            </a:r>
            <a:r>
              <a:rPr lang="en-US" sz="2400" dirty="0" smtClean="0"/>
              <a:t>: </a:t>
            </a:r>
            <a:r>
              <a:rPr lang="en-US" sz="2400" b="1" dirty="0" err="1" smtClean="0"/>
              <a:t>vandaar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andere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naam</a:t>
            </a:r>
            <a:r>
              <a:rPr lang="en-US" sz="2400" b="1" dirty="0" smtClean="0"/>
              <a:t>: BLAUWALGEN</a:t>
            </a:r>
          </a:p>
          <a:p>
            <a:r>
              <a:rPr lang="en-US" sz="2400" dirty="0" err="1" smtClean="0"/>
              <a:t>Wordt</a:t>
            </a:r>
            <a:r>
              <a:rPr lang="en-US" sz="2400" dirty="0" smtClean="0"/>
              <a:t> WATERBLOEI </a:t>
            </a:r>
            <a:r>
              <a:rPr lang="en-US" sz="2400" dirty="0" err="1" smtClean="0"/>
              <a:t>genoemd</a:t>
            </a:r>
            <a:endParaRPr lang="nl-NL" sz="24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357E-500C-4716-A638-DFBFD54E867C}" type="datetime1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1A5C-F98E-45AB-B24B-A3446B7B18BE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nl-NL" sz="3200" b="1" dirty="0" smtClean="0"/>
              <a:t>B</a:t>
            </a:r>
            <a:r>
              <a:rPr lang="nl-NL" sz="3200" b="1" dirty="0" smtClean="0"/>
              <a:t>. Stof 3 Eukaryoten</a:t>
            </a:r>
            <a:br>
              <a:rPr lang="nl-NL" sz="3200" b="1" dirty="0" smtClean="0"/>
            </a:br>
            <a:r>
              <a:rPr lang="nl-NL" sz="3200" b="1" dirty="0" smtClean="0"/>
              <a:t>schimmels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2000" dirty="0" smtClean="0"/>
              <a:t>Meeste </a:t>
            </a:r>
            <a:r>
              <a:rPr lang="nl-NL" sz="2000" dirty="0" smtClean="0"/>
              <a:t>mensen vinden schimmels vies, denkend aan rottende vruchten, vermolmde boomstammen en enge ziekten. Sommige mensen denken dat schimmels een soort planten zijn.  Kletskoek natuurlijk.</a:t>
            </a:r>
            <a:br>
              <a:rPr lang="nl-NL" sz="2000" dirty="0" smtClean="0"/>
            </a:br>
            <a:r>
              <a:rPr lang="nl-NL" sz="2000" dirty="0" smtClean="0"/>
              <a:t>Schimmels vormen echter een </a:t>
            </a:r>
            <a:r>
              <a:rPr lang="nl-NL" sz="2000" b="1" dirty="0" smtClean="0"/>
              <a:t>afzonderlijk Rijk </a:t>
            </a:r>
            <a:r>
              <a:rPr lang="nl-NL" sz="2000" dirty="0" smtClean="0"/>
              <a:t>en hebben weinig met planten te maken. Alle schimmels zijn </a:t>
            </a:r>
            <a:r>
              <a:rPr lang="nl-NL" sz="2000" b="1" dirty="0" err="1" smtClean="0"/>
              <a:t>heterotroof</a:t>
            </a:r>
            <a:r>
              <a:rPr lang="nl-NL" sz="2000" dirty="0" smtClean="0"/>
              <a:t> </a:t>
            </a:r>
            <a:r>
              <a:rPr lang="nl-NL" sz="2000" b="1" dirty="0" smtClean="0"/>
              <a:t>en moeten zich dus met organisch materiaal voeden</a:t>
            </a:r>
          </a:p>
          <a:p>
            <a:pPr>
              <a:buNone/>
            </a:pPr>
            <a:endParaRPr lang="nl-NL" sz="2000" dirty="0" smtClean="0"/>
          </a:p>
          <a:p>
            <a:pPr>
              <a:buNone/>
            </a:pPr>
            <a:endParaRPr lang="nl-NL" sz="2000" dirty="0"/>
          </a:p>
        </p:txBody>
      </p:sp>
      <p:pic>
        <p:nvPicPr>
          <p:cNvPr id="4" name="Afbeelding 3" descr="schimmels 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284984"/>
            <a:ext cx="4487010" cy="3200734"/>
          </a:xfrm>
          <a:prstGeom prst="rect">
            <a:avLst/>
          </a:prstGeom>
        </p:spPr>
      </p:pic>
      <p:pic>
        <p:nvPicPr>
          <p:cNvPr id="5" name="Afbeelding 4" descr="schimmel 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3501008"/>
            <a:ext cx="3032178" cy="2916667"/>
          </a:xfrm>
          <a:prstGeom prst="rect">
            <a:avLst/>
          </a:prstGeom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1A5C-F98E-45AB-B24B-A3446B7B18BE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71B7-942F-41C7-916C-60201D16AF89}" type="datetime1">
              <a:rPr lang="nl-NL" smtClean="0"/>
              <a:t>16-12-2014</a:t>
            </a:fld>
            <a:endParaRPr lang="nl-N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nl-NL" sz="3200" b="1" dirty="0" smtClean="0"/>
              <a:t>Planten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 fontScale="92500" lnSpcReduction="10000"/>
          </a:bodyPr>
          <a:lstStyle/>
          <a:p>
            <a:pPr fontAlgn="t"/>
            <a:r>
              <a:rPr lang="nl-NL" sz="2400" dirty="0" smtClean="0"/>
              <a:t>Cellen van </a:t>
            </a:r>
            <a:r>
              <a:rPr lang="nl-NL" sz="2400" dirty="0" smtClean="0">
                <a:hlinkClick r:id="rId2"/>
              </a:rPr>
              <a:t>planten</a:t>
            </a:r>
            <a:r>
              <a:rPr lang="nl-NL" sz="2400" dirty="0" smtClean="0"/>
              <a:t> hebben een </a:t>
            </a:r>
            <a:r>
              <a:rPr lang="nl-NL" sz="2400" b="1" dirty="0" smtClean="0"/>
              <a:t>celwand van cellulose </a:t>
            </a:r>
          </a:p>
          <a:p>
            <a:pPr fontAlgn="t"/>
            <a:r>
              <a:rPr lang="nl-NL" sz="2400" dirty="0" smtClean="0"/>
              <a:t>Beschikken altijd over cellen met bladgroen: </a:t>
            </a:r>
            <a:r>
              <a:rPr lang="nl-NL" sz="2400" b="1" dirty="0" err="1" smtClean="0"/>
              <a:t>Autotroof</a:t>
            </a:r>
            <a:r>
              <a:rPr lang="nl-NL" sz="2400" dirty="0" smtClean="0"/>
              <a:t>.</a:t>
            </a:r>
          </a:p>
          <a:p>
            <a:pPr fontAlgn="t"/>
            <a:r>
              <a:rPr lang="nl-NL" sz="2400" dirty="0" smtClean="0"/>
              <a:t>Planten kunnen eencellig zijn of heel eenvoudig gebouwd, zoals </a:t>
            </a:r>
            <a:r>
              <a:rPr lang="nl-NL" sz="2400" b="1" dirty="0" smtClean="0"/>
              <a:t>wieren</a:t>
            </a:r>
            <a:r>
              <a:rPr lang="nl-NL" sz="2400" dirty="0" smtClean="0"/>
              <a:t> (algen). Veel planten hebben wortels, stengels en bladeren. Dat zijn de mossen, </a:t>
            </a:r>
          </a:p>
          <a:p>
            <a:pPr fontAlgn="t">
              <a:buNone/>
            </a:pPr>
            <a:r>
              <a:rPr lang="nl-NL" sz="2400" dirty="0" smtClean="0"/>
              <a:t>	de varens en de zaadplanten. </a:t>
            </a:r>
            <a:br>
              <a:rPr lang="nl-NL" sz="2400" dirty="0" smtClean="0"/>
            </a:br>
            <a:r>
              <a:rPr lang="nl-NL" sz="2400" dirty="0" smtClean="0"/>
              <a:t>Wieren, mossen en varens </a:t>
            </a:r>
          </a:p>
          <a:p>
            <a:pPr fontAlgn="t">
              <a:buNone/>
            </a:pPr>
            <a:r>
              <a:rPr lang="nl-NL" sz="2400" dirty="0" smtClean="0"/>
              <a:t>	planten zich voort met </a:t>
            </a:r>
          </a:p>
          <a:p>
            <a:pPr fontAlgn="t">
              <a:buNone/>
            </a:pPr>
            <a:r>
              <a:rPr lang="nl-NL" sz="2400" dirty="0" smtClean="0"/>
              <a:t>	eencellige </a:t>
            </a:r>
            <a:r>
              <a:rPr lang="nl-NL" sz="2400" b="1" dirty="0" smtClean="0"/>
              <a:t>sporen</a:t>
            </a:r>
            <a:r>
              <a:rPr lang="nl-NL" sz="2400" dirty="0" smtClean="0"/>
              <a:t>, de hoger </a:t>
            </a:r>
          </a:p>
          <a:p>
            <a:pPr fontAlgn="t">
              <a:buNone/>
            </a:pPr>
            <a:r>
              <a:rPr lang="nl-NL" sz="2400" dirty="0" smtClean="0"/>
              <a:t>	ontwikkelde zaadplanten doen </a:t>
            </a:r>
          </a:p>
          <a:p>
            <a:pPr fontAlgn="t">
              <a:buNone/>
            </a:pPr>
            <a:r>
              <a:rPr lang="nl-NL" sz="2400" dirty="0" smtClean="0"/>
              <a:t>	dat met </a:t>
            </a:r>
            <a:r>
              <a:rPr lang="nl-NL" sz="2400" b="1" dirty="0" smtClean="0"/>
              <a:t>zaden. </a:t>
            </a:r>
            <a:r>
              <a:rPr lang="nl-NL" sz="2400" dirty="0" smtClean="0"/>
              <a:t>Een zaad bevat een </a:t>
            </a:r>
          </a:p>
          <a:p>
            <a:pPr fontAlgn="t">
              <a:buNone/>
            </a:pPr>
            <a:r>
              <a:rPr lang="nl-NL" sz="2400" dirty="0" smtClean="0"/>
              <a:t>	</a:t>
            </a:r>
            <a:r>
              <a:rPr lang="nl-NL" sz="2400" b="1" dirty="0" smtClean="0"/>
              <a:t>kiemplantje</a:t>
            </a:r>
            <a:r>
              <a:rPr lang="nl-NL" sz="2400" dirty="0" smtClean="0"/>
              <a:t> met wat reservevoedsel</a:t>
            </a:r>
          </a:p>
          <a:p>
            <a:pPr>
              <a:buNone/>
            </a:pPr>
            <a:endParaRPr lang="nl-NL" sz="1800" i="1" dirty="0" smtClean="0"/>
          </a:p>
          <a:p>
            <a:pPr>
              <a:buNone/>
            </a:pPr>
            <a:endParaRPr lang="nl-NL" sz="1800" i="1" dirty="0" smtClean="0"/>
          </a:p>
          <a:p>
            <a:pPr>
              <a:buNone/>
            </a:pPr>
            <a:r>
              <a:rPr lang="nl-NL" sz="1800" i="1" dirty="0" smtClean="0"/>
              <a:t>Overzicht van het plantenrijk</a:t>
            </a:r>
            <a:endParaRPr lang="nl-NL" sz="1800" dirty="0" smtClean="0"/>
          </a:p>
          <a:p>
            <a:pPr>
              <a:buNone/>
            </a:pPr>
            <a:endParaRPr lang="nl-NL" sz="2400" dirty="0"/>
          </a:p>
        </p:txBody>
      </p:sp>
      <p:pic>
        <p:nvPicPr>
          <p:cNvPr id="4" name="Afbeelding 3" descr="Plantenrijk overzich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2348880"/>
            <a:ext cx="3965502" cy="4003864"/>
          </a:xfrm>
          <a:prstGeom prst="rect">
            <a:avLst/>
          </a:prstGeom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1A5C-F98E-45AB-B24B-A3446B7B18BE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AEF9D-ED88-4CDB-843B-3FDC47B3DE27}" type="datetime1">
              <a:rPr lang="nl-NL" smtClean="0"/>
              <a:t>16-12-2014</a:t>
            </a:fld>
            <a:endParaRPr lang="nl-N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nl-NL" sz="3200" b="1" dirty="0" smtClean="0"/>
              <a:t>Dieren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/>
          </a:bodyPr>
          <a:lstStyle/>
          <a:p>
            <a:r>
              <a:rPr lang="nl-NL" sz="2000" dirty="0" smtClean="0"/>
              <a:t>Dieren: geen celwanden en geen bladgroen. Altijd </a:t>
            </a:r>
            <a:r>
              <a:rPr lang="nl-NL" sz="2000" b="1" dirty="0" err="1" smtClean="0"/>
              <a:t>heterotroof</a:t>
            </a:r>
            <a:r>
              <a:rPr lang="nl-NL" sz="2000" dirty="0" smtClean="0"/>
              <a:t> en moeten, als ze niet heel klein zijn, voor hun stevigheid een of andere vorm van een </a:t>
            </a:r>
            <a:r>
              <a:rPr lang="nl-NL" sz="2000" b="1" dirty="0" smtClean="0"/>
              <a:t>skelet</a:t>
            </a:r>
            <a:r>
              <a:rPr lang="nl-NL" sz="2000" dirty="0" smtClean="0"/>
              <a:t> hebben. Vaak zit dat aan de buitenkant (zoals schelpdieren en insecten). Alleen de </a:t>
            </a:r>
            <a:r>
              <a:rPr lang="nl-NL" sz="2000" b="1" dirty="0" smtClean="0"/>
              <a:t>gewervelde</a:t>
            </a:r>
            <a:r>
              <a:rPr lang="nl-NL" sz="2000" dirty="0" smtClean="0"/>
              <a:t> dieren hebben een </a:t>
            </a:r>
            <a:r>
              <a:rPr lang="nl-NL" sz="2000" b="1" dirty="0" smtClean="0"/>
              <a:t>inwendig skelet</a:t>
            </a:r>
            <a:r>
              <a:rPr lang="nl-NL" sz="2000" dirty="0" smtClean="0"/>
              <a:t>.</a:t>
            </a:r>
          </a:p>
          <a:p>
            <a:pPr>
              <a:buNone/>
            </a:pPr>
            <a:r>
              <a:rPr lang="nl-NL" sz="1800" i="1" dirty="0" smtClean="0"/>
              <a:t>Indeling van het dierenrijk (tegelijk ook een afspiegeling van de evolutie)</a:t>
            </a:r>
            <a:endParaRPr lang="nl-NL" sz="1800" dirty="0" smtClean="0"/>
          </a:p>
          <a:p>
            <a:pPr>
              <a:buNone/>
            </a:pPr>
            <a:endParaRPr lang="nl-NL" sz="2000" dirty="0" smtClean="0"/>
          </a:p>
          <a:p>
            <a:pPr>
              <a:buNone/>
            </a:pPr>
            <a:endParaRPr lang="nl-NL" sz="2000" dirty="0"/>
          </a:p>
        </p:txBody>
      </p:sp>
      <p:pic>
        <p:nvPicPr>
          <p:cNvPr id="4" name="Afbeelding 3" descr="dierenrijk indel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2564904"/>
            <a:ext cx="6408712" cy="4104456"/>
          </a:xfrm>
          <a:prstGeom prst="rect">
            <a:avLst/>
          </a:prstGeom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1A5C-F98E-45AB-B24B-A3446B7B18BE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619C-0566-468D-880F-880CF54E59FA}" type="datetime1">
              <a:rPr lang="nl-NL" smtClean="0"/>
              <a:t>16-12-2014</a:t>
            </a:fld>
            <a:endParaRPr lang="nl-N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komen</a:t>
            </a:r>
            <a:r>
              <a:rPr lang="en-US" dirty="0" smtClean="0"/>
              <a:t> diverse </a:t>
            </a:r>
            <a:r>
              <a:rPr lang="en-US" dirty="0" err="1" smtClean="0"/>
              <a:t>practica</a:t>
            </a:r>
            <a:endParaRPr lang="en-US" dirty="0" smtClean="0"/>
          </a:p>
          <a:p>
            <a:r>
              <a:rPr lang="en-US" dirty="0" err="1" smtClean="0"/>
              <a:t>Algen</a:t>
            </a:r>
            <a:endParaRPr lang="en-US" dirty="0" smtClean="0"/>
          </a:p>
          <a:p>
            <a:r>
              <a:rPr lang="en-US" dirty="0" err="1" smtClean="0"/>
              <a:t>Planten</a:t>
            </a:r>
            <a:endParaRPr lang="en-US" dirty="0" smtClean="0"/>
          </a:p>
          <a:p>
            <a:r>
              <a:rPr lang="en-US" dirty="0" err="1" smtClean="0"/>
              <a:t>Dieren</a:t>
            </a:r>
            <a:endParaRPr lang="en-US" dirty="0" smtClean="0"/>
          </a:p>
          <a:p>
            <a:r>
              <a:rPr lang="en-US" dirty="0" err="1" smtClean="0"/>
              <a:t>Bacteriën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90CF-CB13-422E-85E3-D12D8A5004FD}" type="datetime1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1A5C-F98E-45AB-B24B-A3446B7B18BE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nl-NL" sz="3200" b="1" dirty="0" smtClean="0"/>
              <a:t>LET OP:  </a:t>
            </a:r>
            <a:r>
              <a:rPr lang="nl-NL" sz="3200" b="1" dirty="0" smtClean="0"/>
              <a:t>Virussen</a:t>
            </a:r>
            <a:endParaRPr lang="nl-NL" sz="32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US" sz="2400" dirty="0" err="1"/>
              <a:t>Vallen</a:t>
            </a:r>
            <a:r>
              <a:rPr lang="en-US" sz="2400" dirty="0"/>
              <a:t> </a:t>
            </a:r>
            <a:r>
              <a:rPr lang="en-US" sz="2400" dirty="0" err="1"/>
              <a:t>buiten</a:t>
            </a:r>
            <a:r>
              <a:rPr lang="en-US" sz="2400" dirty="0"/>
              <a:t> </a:t>
            </a:r>
            <a:r>
              <a:rPr lang="en-US" sz="2400" dirty="0" err="1"/>
              <a:t>ordening</a:t>
            </a:r>
            <a:r>
              <a:rPr lang="en-US" sz="2400" dirty="0"/>
              <a:t> 4 </a:t>
            </a:r>
            <a:r>
              <a:rPr lang="en-US" sz="2400" dirty="0" err="1"/>
              <a:t>Rijken</a:t>
            </a:r>
            <a:endParaRPr lang="en-US" sz="2400" dirty="0"/>
          </a:p>
          <a:p>
            <a:pPr>
              <a:lnSpc>
                <a:spcPct val="80000"/>
              </a:lnSpc>
              <a:buNone/>
            </a:pPr>
            <a:r>
              <a:rPr lang="en-US" sz="2400" dirty="0" err="1"/>
              <a:t>Waarom</a:t>
            </a:r>
            <a:r>
              <a:rPr lang="en-US" sz="2400" dirty="0"/>
              <a:t>?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1.  Erg </a:t>
            </a:r>
            <a:r>
              <a:rPr lang="en-US" sz="2400" dirty="0" err="1"/>
              <a:t>klein</a:t>
            </a:r>
            <a:r>
              <a:rPr lang="en-US" sz="2400" dirty="0"/>
              <a:t> (</a:t>
            </a:r>
            <a:r>
              <a:rPr lang="en-US" sz="2400" dirty="0" err="1"/>
              <a:t>zichtbaar</a:t>
            </a:r>
            <a:r>
              <a:rPr lang="en-US" sz="2400" dirty="0"/>
              <a:t> met </a:t>
            </a:r>
            <a:r>
              <a:rPr lang="en-US" sz="2400" dirty="0" err="1"/>
              <a:t>elektronenmicroscoop</a:t>
            </a:r>
            <a:r>
              <a:rPr lang="en-US" sz="2400" dirty="0"/>
              <a:t>)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2.  </a:t>
            </a:r>
            <a:r>
              <a:rPr lang="en-US" sz="2400" dirty="0" err="1"/>
              <a:t>Bestaat</a:t>
            </a:r>
            <a:r>
              <a:rPr lang="en-US" sz="2400" dirty="0"/>
              <a:t> </a:t>
            </a:r>
            <a:r>
              <a:rPr lang="en-US" sz="2400" dirty="0" err="1"/>
              <a:t>uit</a:t>
            </a:r>
            <a:r>
              <a:rPr lang="en-US" sz="2400" dirty="0"/>
              <a:t> </a:t>
            </a:r>
            <a:r>
              <a:rPr lang="en-US" sz="2400" dirty="0" err="1"/>
              <a:t>omhulsel</a:t>
            </a:r>
            <a:r>
              <a:rPr lang="en-US" sz="2400" dirty="0"/>
              <a:t> van </a:t>
            </a:r>
            <a:r>
              <a:rPr lang="en-US" sz="2400" dirty="0" err="1"/>
              <a:t>eiwitten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3.  In virus of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streng</a:t>
            </a:r>
            <a:r>
              <a:rPr lang="en-US" sz="2400" dirty="0"/>
              <a:t> DNA of RNA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4.  </a:t>
            </a:r>
            <a:r>
              <a:rPr lang="en-US" sz="2400" dirty="0" err="1"/>
              <a:t>Geen</a:t>
            </a:r>
            <a:r>
              <a:rPr lang="en-US" sz="2400" dirty="0"/>
              <a:t> </a:t>
            </a:r>
            <a:r>
              <a:rPr lang="en-US" sz="2400" dirty="0" err="1"/>
              <a:t>cytoplasma</a:t>
            </a:r>
            <a:r>
              <a:rPr lang="en-US" sz="2400" dirty="0"/>
              <a:t> of </a:t>
            </a:r>
            <a:r>
              <a:rPr lang="en-US" sz="2400" dirty="0" err="1"/>
              <a:t>kernplasma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5.  </a:t>
            </a:r>
            <a:r>
              <a:rPr lang="en-US" sz="2400" dirty="0" err="1"/>
              <a:t>Niet</a:t>
            </a:r>
            <a:r>
              <a:rPr lang="en-US" sz="2400" dirty="0"/>
              <a:t> in </a:t>
            </a:r>
            <a:r>
              <a:rPr lang="en-US" sz="2400" dirty="0" err="1"/>
              <a:t>staat</a:t>
            </a:r>
            <a:r>
              <a:rPr lang="en-US" sz="2400" dirty="0"/>
              <a:t> </a:t>
            </a:r>
            <a:r>
              <a:rPr lang="en-US" sz="2400" dirty="0" err="1"/>
              <a:t>zich</a:t>
            </a:r>
            <a:r>
              <a:rPr lang="en-US" sz="2400" dirty="0"/>
              <a:t> </a:t>
            </a:r>
            <a:r>
              <a:rPr lang="en-US" sz="2400" dirty="0" err="1"/>
              <a:t>zelfstandig</a:t>
            </a:r>
            <a:r>
              <a:rPr lang="en-US" sz="2400" dirty="0"/>
              <a:t> </a:t>
            </a:r>
            <a:r>
              <a:rPr lang="en-US" sz="2400" dirty="0" err="1"/>
              <a:t>voort</a:t>
            </a:r>
            <a:r>
              <a:rPr lang="en-US" sz="2400" dirty="0"/>
              <a:t>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planten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6.  </a:t>
            </a:r>
            <a:r>
              <a:rPr lang="en-US" sz="2400" dirty="0" err="1"/>
              <a:t>Specifieke</a:t>
            </a:r>
            <a:r>
              <a:rPr lang="en-US" sz="2400" dirty="0"/>
              <a:t> </a:t>
            </a:r>
            <a:r>
              <a:rPr lang="en-US" sz="2400" dirty="0" err="1"/>
              <a:t>gastheer</a:t>
            </a:r>
            <a:r>
              <a:rPr lang="en-US" sz="2400" dirty="0"/>
              <a:t> </a:t>
            </a:r>
            <a:r>
              <a:rPr lang="en-US" sz="2400" dirty="0" err="1"/>
              <a:t>nodig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7.  </a:t>
            </a:r>
            <a:r>
              <a:rPr lang="en-US" sz="2400" dirty="0" err="1"/>
              <a:t>Gastheercel</a:t>
            </a:r>
            <a:r>
              <a:rPr lang="en-US" sz="2400" dirty="0"/>
              <a:t> </a:t>
            </a:r>
            <a:r>
              <a:rPr lang="en-US" sz="2400" dirty="0" err="1"/>
              <a:t>vormt</a:t>
            </a:r>
            <a:r>
              <a:rPr lang="en-US" sz="2400" dirty="0"/>
              <a:t> </a:t>
            </a:r>
            <a:r>
              <a:rPr lang="en-US" sz="2400" dirty="0" err="1"/>
              <a:t>nieuwe</a:t>
            </a:r>
            <a:r>
              <a:rPr lang="en-US" sz="2400" dirty="0"/>
              <a:t> </a:t>
            </a:r>
            <a:r>
              <a:rPr lang="en-US" sz="2400" dirty="0" err="1"/>
              <a:t>virussen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8.  </a:t>
            </a:r>
            <a:r>
              <a:rPr lang="en-US" sz="2400" dirty="0" err="1"/>
              <a:t>Gastheercel</a:t>
            </a:r>
            <a:r>
              <a:rPr lang="en-US" sz="2400" dirty="0"/>
              <a:t> </a:t>
            </a:r>
            <a:r>
              <a:rPr lang="en-US" sz="2400" dirty="0" err="1"/>
              <a:t>gaat</a:t>
            </a:r>
            <a:r>
              <a:rPr lang="en-US" sz="2400" dirty="0"/>
              <a:t> </a:t>
            </a:r>
            <a:r>
              <a:rPr lang="en-US" sz="2400" dirty="0" err="1"/>
              <a:t>dood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9.  </a:t>
            </a:r>
            <a:r>
              <a:rPr lang="en-US" sz="2400" dirty="0" err="1"/>
              <a:t>Speciaal</a:t>
            </a:r>
            <a:r>
              <a:rPr lang="en-US" sz="2400" dirty="0"/>
              <a:t> </a:t>
            </a:r>
            <a:r>
              <a:rPr lang="en-US" sz="2400" dirty="0" err="1"/>
              <a:t>geval</a:t>
            </a:r>
            <a:r>
              <a:rPr lang="en-US" sz="2400" dirty="0"/>
              <a:t>: HIV-virus, </a:t>
            </a:r>
            <a:r>
              <a:rPr lang="en-US" sz="2400" dirty="0" err="1"/>
              <a:t>doodt</a:t>
            </a:r>
            <a:r>
              <a:rPr lang="en-US" sz="2400" dirty="0"/>
              <a:t> </a:t>
            </a:r>
            <a:r>
              <a:rPr lang="en-US" sz="2400" dirty="0" err="1"/>
              <a:t>witte</a:t>
            </a:r>
            <a:r>
              <a:rPr lang="en-US" sz="2400" dirty="0"/>
              <a:t> </a:t>
            </a:r>
            <a:r>
              <a:rPr lang="en-US" sz="2400" dirty="0" err="1"/>
              <a:t>bloedcellen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10. </a:t>
            </a:r>
            <a:r>
              <a:rPr lang="en-US" sz="2400" dirty="0" err="1"/>
              <a:t>Antibiotica</a:t>
            </a:r>
            <a:r>
              <a:rPr lang="en-US" sz="2400" dirty="0"/>
              <a:t> </a:t>
            </a:r>
            <a:r>
              <a:rPr lang="en-US" sz="2400" dirty="0" err="1"/>
              <a:t>helpt</a:t>
            </a:r>
            <a:r>
              <a:rPr lang="en-US" sz="2400" dirty="0"/>
              <a:t> </a:t>
            </a:r>
            <a:r>
              <a:rPr lang="en-US" sz="2400" dirty="0" err="1"/>
              <a:t>niet</a:t>
            </a:r>
            <a:r>
              <a:rPr lang="en-US" sz="2400" dirty="0"/>
              <a:t>. </a:t>
            </a:r>
            <a:r>
              <a:rPr lang="en-US" sz="2400" dirty="0" err="1"/>
              <a:t>Waarom</a:t>
            </a:r>
            <a:r>
              <a:rPr lang="en-US" sz="2400" dirty="0"/>
              <a:t> </a:t>
            </a:r>
            <a:r>
              <a:rPr lang="en-US" sz="2400" dirty="0" err="1"/>
              <a:t>niet</a:t>
            </a:r>
            <a:r>
              <a:rPr lang="en-US" sz="2400" dirty="0"/>
              <a:t>?</a:t>
            </a:r>
            <a:endParaRPr lang="nl-NL" sz="24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1A5C-F98E-45AB-B24B-A3446B7B18BE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935E-4346-4F4B-BC21-1E462221C368}" type="datetime1">
              <a:rPr lang="nl-NL" smtClean="0"/>
              <a:t>16-12-2014</a:t>
            </a:fld>
            <a:endParaRPr lang="nl-N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nl-NL" sz="3200" b="1" dirty="0" smtClean="0"/>
              <a:t>Virussen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/>
          </a:bodyPr>
          <a:lstStyle/>
          <a:p>
            <a:r>
              <a:rPr lang="nl-NL" sz="2400" dirty="0" smtClean="0"/>
              <a:t>We weten niet hoe en wanneer virussen zijn ontstaan. Er zijn geen fossielen van. Vermoedelijk nakomelingen van </a:t>
            </a:r>
            <a:r>
              <a:rPr lang="nl-NL" sz="2400" b="1" dirty="0" smtClean="0"/>
              <a:t>parasitaire </a:t>
            </a:r>
            <a:r>
              <a:rPr lang="nl-NL" sz="2400" b="1" dirty="0" smtClean="0">
                <a:hlinkClick r:id="rId2"/>
              </a:rPr>
              <a:t>bacteriën</a:t>
            </a:r>
            <a:r>
              <a:rPr lang="nl-NL" sz="2400" dirty="0" smtClean="0"/>
              <a:t>, die hun voortplanting hebben ’uitbesteed’ aan hun gastheer(cel)</a:t>
            </a:r>
          </a:p>
          <a:p>
            <a:r>
              <a:rPr lang="nl-NL" sz="2400" dirty="0" smtClean="0"/>
              <a:t>Er zijn ook onderzoekers die denken dat het gaat om stukjes DNA die ’voor zichzelf begonnen zijn’. Hun DNA bevat alleen de </a:t>
            </a:r>
            <a:r>
              <a:rPr lang="nl-NL" sz="2400" b="1" dirty="0" smtClean="0"/>
              <a:t>genen</a:t>
            </a:r>
            <a:r>
              <a:rPr lang="nl-NL" sz="2400" dirty="0" smtClean="0"/>
              <a:t>, die nodig zijn </a:t>
            </a:r>
            <a:r>
              <a:rPr lang="nl-NL" sz="2400" b="1" dirty="0" smtClean="0"/>
              <a:t>om de juiste gastheercel te herkennen</a:t>
            </a:r>
            <a:r>
              <a:rPr lang="nl-NL" sz="2400" dirty="0" smtClean="0"/>
              <a:t>, om daarin binnen te dringen en om die cel te dwingen het virus te vermeerderen. </a:t>
            </a:r>
            <a:r>
              <a:rPr lang="nl-NL" sz="2400" dirty="0" smtClean="0">
                <a:hlinkClick r:id="rId3"/>
              </a:rPr>
              <a:t>Virussen</a:t>
            </a:r>
            <a:r>
              <a:rPr lang="nl-NL" sz="2400" dirty="0" smtClean="0"/>
              <a:t> zijn dus altijd </a:t>
            </a:r>
            <a:r>
              <a:rPr lang="nl-NL" sz="2400" dirty="0" smtClean="0">
                <a:hlinkClick r:id="rId4"/>
              </a:rPr>
              <a:t>parasieten</a:t>
            </a:r>
            <a:r>
              <a:rPr lang="nl-NL" sz="2400" dirty="0" smtClean="0"/>
              <a:t>. </a:t>
            </a:r>
          </a:p>
          <a:p>
            <a:r>
              <a:rPr lang="nl-NL" sz="2400" dirty="0" smtClean="0"/>
              <a:t>Virussen kunnen voorkomen in/op mensen, dieren, planten en bacteriën. In het laatste geval heten ze bacteriofagen (=bacterievreters). </a:t>
            </a:r>
          </a:p>
          <a:p>
            <a:r>
              <a:rPr lang="nl-NL" sz="2400" dirty="0" smtClean="0"/>
              <a:t>Bekijk de </a:t>
            </a:r>
            <a:r>
              <a:rPr lang="nl-NL" sz="2400" dirty="0" smtClean="0">
                <a:hlinkClick r:id="rId5"/>
              </a:rPr>
              <a:t>animatie</a:t>
            </a:r>
            <a:r>
              <a:rPr lang="nl-NL" sz="2400" dirty="0" smtClean="0"/>
              <a:t> op </a:t>
            </a:r>
            <a:r>
              <a:rPr lang="nl-NL" sz="2400" dirty="0" err="1" smtClean="0"/>
              <a:t>Bioplek</a:t>
            </a:r>
            <a:r>
              <a:rPr lang="nl-NL" sz="2400" dirty="0" smtClean="0"/>
              <a:t> (klik </a:t>
            </a:r>
            <a:r>
              <a:rPr lang="nl-NL" sz="2400" dirty="0" smtClean="0">
                <a:hlinkClick r:id="rId6"/>
              </a:rPr>
              <a:t>hier</a:t>
            </a:r>
            <a:r>
              <a:rPr lang="nl-NL" sz="2400" dirty="0" smtClean="0"/>
              <a:t> voor de </a:t>
            </a:r>
            <a:r>
              <a:rPr lang="nl-NL" sz="2400" dirty="0" err="1" smtClean="0"/>
              <a:t>iPad</a:t>
            </a:r>
            <a:r>
              <a:rPr lang="nl-NL" sz="2400" dirty="0" smtClean="0"/>
              <a:t>). </a:t>
            </a:r>
            <a:endParaRPr lang="nl-NL" sz="24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31A5C-F98E-45AB-B24B-A3446B7B18BE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D14B-0851-4E3A-9570-336222BD89E4}" type="datetime1">
              <a:rPr lang="nl-NL" smtClean="0"/>
              <a:t>16-12-2014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350</Words>
  <Application>Microsoft Office PowerPoint</Application>
  <PresentationFormat>Diavoorstelling (4:3)</PresentationFormat>
  <Paragraphs>89</Paragraphs>
  <Slides>9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Office-thema</vt:lpstr>
      <vt:lpstr>B. Stof 2 Prokaryoten B. Stof 3 Eukaryoten</vt:lpstr>
      <vt:lpstr>Bacteriën (bacillen)  1 Pathogene bacteriën (ziekteverwekkend)</vt:lpstr>
      <vt:lpstr>Bacteriën  2</vt:lpstr>
      <vt:lpstr>B. Stof 3 Eukaryoten schimmels</vt:lpstr>
      <vt:lpstr>Planten</vt:lpstr>
      <vt:lpstr>Dieren</vt:lpstr>
      <vt:lpstr>PRACTICA</vt:lpstr>
      <vt:lpstr>LET OP:  Virussen</vt:lpstr>
      <vt:lpstr>Virussen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 Stof 2 Prokaryoten B. Stof 3 Eukaryoten</dc:title>
  <dc:creator>biobertus</dc:creator>
  <cp:lastModifiedBy>biobertus</cp:lastModifiedBy>
  <cp:revision>4</cp:revision>
  <dcterms:created xsi:type="dcterms:W3CDTF">2014-12-16T09:41:36Z</dcterms:created>
  <dcterms:modified xsi:type="dcterms:W3CDTF">2014-12-16T10:04:28Z</dcterms:modified>
</cp:coreProperties>
</file>